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60" r:id="rId6"/>
    <p:sldId id="259" r:id="rId7"/>
    <p:sldId id="261" r:id="rId8"/>
    <p:sldId id="267" r:id="rId9"/>
    <p:sldId id="262" r:id="rId10"/>
    <p:sldId id="263" r:id="rId11"/>
    <p:sldId id="264" r:id="rId12"/>
    <p:sldId id="265" r:id="rId13"/>
    <p:sldId id="266" r:id="rId14"/>
    <p:sldId id="268" r:id="rId15"/>
    <p:sldId id="272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259AC9-B128-F0B7-A90B-0E93822D6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C0CA05-AA60-8493-0D6F-BEB2160C5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BEA57B-FC59-7DDA-CF03-99A0830E8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2275-F2C6-4A57-A20D-E9BC4B8183FA}" type="datetimeFigureOut">
              <a:rPr lang="es-CO" smtClean="0"/>
              <a:t>26/10/2025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1BF033-02A5-4840-1C06-29D423DE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C2DC7C-6957-C2C9-67FB-4C732AE4A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5302-29E0-4B9C-A1BC-0C7E9E6DA94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53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0FFD6-09E5-6940-FF62-7685E8C7B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111BAE3-D9C4-31ED-15E7-F4E76E2AD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9BF4C3-0825-8B5C-AC08-B3A0668CD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2275-F2C6-4A57-A20D-E9BC4B8183FA}" type="datetimeFigureOut">
              <a:rPr lang="es-CO" smtClean="0"/>
              <a:t>26/10/2025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B0786C-58DC-1D22-6394-A03C194D0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565DB1-4769-1CE9-BE4E-30F85297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5302-29E0-4B9C-A1BC-0C7E9E6DA94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670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6346DC-FDF8-E54D-2F2D-597E7211E5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2A7F43-2C37-27E2-53D3-6CA66A42E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A9D5D9-D8CE-E82A-45AA-07D71965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2275-F2C6-4A57-A20D-E9BC4B8183FA}" type="datetimeFigureOut">
              <a:rPr lang="es-CO" smtClean="0"/>
              <a:t>26/10/2025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894A12-5DC1-8DA2-E600-A98F5BC7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E95696-A296-3965-0852-C339338DC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5302-29E0-4B9C-A1BC-0C7E9E6DA94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481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53C34-0451-0839-102B-512D4B860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C83030-6224-7B7E-6143-C5ED27F56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8171DB-CCFA-6546-CED1-132104BCB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2275-F2C6-4A57-A20D-E9BC4B8183FA}" type="datetimeFigureOut">
              <a:rPr lang="es-CO" smtClean="0"/>
              <a:t>26/10/2025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EBAEE-335F-BF09-401A-87F69393E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644369-1230-98FE-2BA6-AC33ACCF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5302-29E0-4B9C-A1BC-0C7E9E6DA94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605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56D206-FA39-7E6A-3053-DBB5A6D5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2E79F9-E7B9-DE36-2AA1-8743106DA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6807FE-9037-D024-6F53-18F16B79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2275-F2C6-4A57-A20D-E9BC4B8183FA}" type="datetimeFigureOut">
              <a:rPr lang="es-CO" smtClean="0"/>
              <a:t>26/10/2025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15ABB9-6B33-890D-C1F2-A8F3279C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33DDFE-D414-509E-96CA-8DC6C6120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5302-29E0-4B9C-A1BC-0C7E9E6DA94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347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7DE3AF-DA2B-0D26-840E-7D762A75D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7C9387-9C4B-51CB-6FAD-70089E29D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565C606-3E78-E135-6EF9-4EFD2B2DF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74FA43-EA01-F817-1D96-53A33455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2275-F2C6-4A57-A20D-E9BC4B8183FA}" type="datetimeFigureOut">
              <a:rPr lang="es-CO" smtClean="0"/>
              <a:t>26/10/2025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A5CF1F-B22C-B6DF-D57E-CB76E5BC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7DA88D-DF75-52DC-93BC-2A23BEA4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5302-29E0-4B9C-A1BC-0C7E9E6DA94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5702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AC9D7-68BC-CD88-8BBD-213712E1E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59B0EE-FF03-1F89-31C4-8F292FD5B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1E595D-3E42-CF39-EE44-83476917E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250BF48-DE2B-0E01-9051-B3DC08F66E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3318368-AF68-8ADA-AD0F-BD3DFF933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01AB0B-2C98-D700-F77B-E1EA63232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2275-F2C6-4A57-A20D-E9BC4B8183FA}" type="datetimeFigureOut">
              <a:rPr lang="es-CO" smtClean="0"/>
              <a:t>26/10/2025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DE2D92-C82E-520C-E757-007B3E4A1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D9DFA2-FCCA-2BB3-97A1-B9566CF45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5302-29E0-4B9C-A1BC-0C7E9E6DA94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435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1CDAAC-23D0-A27C-8D35-54317053B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F9CACAD-5821-F5AE-E5E8-EA57AB2E7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2275-F2C6-4A57-A20D-E9BC4B8183FA}" type="datetimeFigureOut">
              <a:rPr lang="es-CO" smtClean="0"/>
              <a:t>26/10/2025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A130F0-A098-A360-A77A-9F6FF5C99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D373A48-6A74-2FDA-E7D7-17E3EBC2C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5302-29E0-4B9C-A1BC-0C7E9E6DA94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397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FE01A26-F65D-64DF-AA61-8ADD5C87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2275-F2C6-4A57-A20D-E9BC4B8183FA}" type="datetimeFigureOut">
              <a:rPr lang="es-CO" smtClean="0"/>
              <a:t>26/10/2025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02B217A-29F8-410B-8DC0-FDB0B4F8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664772-340D-A5D3-130C-DD21527B9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5302-29E0-4B9C-A1BC-0C7E9E6DA94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986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61EC9A-9FB0-B8E8-E17B-732DB167C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BB4667-620A-C1C7-555E-5890EC42A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CA12BF-5EDB-E993-71C5-18C1A66D7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F57419-68EC-CF01-2FAD-BE9479D7E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2275-F2C6-4A57-A20D-E9BC4B8183FA}" type="datetimeFigureOut">
              <a:rPr lang="es-CO" smtClean="0"/>
              <a:t>26/10/2025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E5CF4D-48D9-7B73-D96E-99518D61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EBD2EC-2228-BF52-2EE5-8D73967BB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5302-29E0-4B9C-A1BC-0C7E9E6DA94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3996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9B157-9EF4-E2E8-DCB2-4FE87A8F9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3C953A9-38C1-255D-F02D-7C43F2CBDA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D2ADAF-E127-77A7-854B-B7EA31F42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950F42-DD0B-D5C1-09AE-311453CD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2275-F2C6-4A57-A20D-E9BC4B8183FA}" type="datetimeFigureOut">
              <a:rPr lang="es-CO" smtClean="0"/>
              <a:t>26/10/2025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FC0BFC-E186-0987-D09F-8400FCC18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234D9D-5AAF-47C9-DBDC-A406CBF2A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5302-29E0-4B9C-A1BC-0C7E9E6DA94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19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703AC64-CDFD-824D-D3CE-D9515260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ECDF2F-2B3B-EE30-F165-81B1D848B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2A1527-31AD-27F9-6439-AE74E10C7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3A2275-F2C6-4A57-A20D-E9BC4B8183FA}" type="datetimeFigureOut">
              <a:rPr lang="es-CO" smtClean="0"/>
              <a:t>26/10/2025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660ACA-AD21-F1B4-B749-45BECB055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ECB42C-289D-8F8E-4954-1E15E8191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A75302-29E0-4B9C-A1BC-0C7E9E6DA94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537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file:///C:\Users\ASUS\Downloads\Just%20Dance%20+%20Feel%20so%20close.mp4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9t3mXB-4iZc?start=13&amp;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7ADDEB-AF11-FFEF-C53C-580C1DF7F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5214721" cy="3647179"/>
          </a:xfrm>
        </p:spPr>
        <p:txBody>
          <a:bodyPr>
            <a:normAutofit/>
          </a:bodyPr>
          <a:lstStyle/>
          <a:p>
            <a:pPr algn="l"/>
            <a:r>
              <a:rPr lang="es-ES" sz="4400" dirty="0"/>
              <a:t>El arte como camino para la educación inclusiva y la construcción de paz </a:t>
            </a:r>
            <a:endParaRPr lang="es-CO" sz="4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A3A072-528F-A1FC-9602-8E8A3C0B6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804" y="4664733"/>
            <a:ext cx="4380710" cy="1414519"/>
          </a:xfrm>
        </p:spPr>
        <p:txBody>
          <a:bodyPr>
            <a:normAutofit/>
          </a:bodyPr>
          <a:lstStyle/>
          <a:p>
            <a:pPr algn="l"/>
            <a:r>
              <a:rPr lang="es-ES" sz="1600" dirty="0"/>
              <a:t>Ponencia: Festival Artístico</a:t>
            </a:r>
          </a:p>
          <a:p>
            <a:pPr algn="l"/>
            <a:r>
              <a:rPr lang="es-ES" sz="1600" dirty="0"/>
              <a:t>Colegio República de Colombia IED.</a:t>
            </a:r>
          </a:p>
          <a:p>
            <a:pPr algn="l"/>
            <a:r>
              <a:rPr lang="es-ES" sz="1600" dirty="0"/>
              <a:t>Área de Inclusión Educativa</a:t>
            </a:r>
          </a:p>
          <a:p>
            <a:pPr algn="l"/>
            <a:r>
              <a:rPr lang="es-ES" sz="1600" dirty="0"/>
              <a:t>Bogotá. D.C 27 de octubre 2025</a:t>
            </a:r>
            <a:endParaRPr lang="es-CO" sz="1600" dirty="0"/>
          </a:p>
        </p:txBody>
      </p:sp>
      <p:pic>
        <p:nvPicPr>
          <p:cNvPr id="10" name="Picture 4" descr="Pintura al óleo colorida de una puesta de sol">
            <a:extLst>
              <a:ext uri="{FF2B5EF4-FFF2-40B4-BE49-F238E27FC236}">
                <a16:creationId xmlns:a16="http://schemas.microsoft.com/office/drawing/2014/main" id="{9996B751-F0EF-E025-E845-6ECF84A5B4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50" r="12913" b="-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6537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8B2D79-6757-C59C-6EC1-960F10F9F2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648" b="2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710576-63E8-7962-8DE8-7EF4A1E9F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Instrumentalización de la discapacidad en el conflicto armado</a:t>
            </a:r>
          </a:p>
        </p:txBody>
      </p:sp>
    </p:spTree>
    <p:extLst>
      <p:ext uri="{BB962C8B-B14F-4D97-AF65-F5344CB8AC3E}">
        <p14:creationId xmlns:p14="http://schemas.microsoft.com/office/powerpoint/2010/main" val="2193407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B614AE-8105-7E86-A641-19CA365A10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2" r="2940" b="-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CC0A1D-D7E1-4CC0-E041-7F1379C6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Iniciativas culturales y talleres de arte que fortalecen la expresión y reconciliación simbólica. </a:t>
            </a:r>
          </a:p>
        </p:txBody>
      </p:sp>
    </p:spTree>
    <p:extLst>
      <p:ext uri="{BB962C8B-B14F-4D97-AF65-F5344CB8AC3E}">
        <p14:creationId xmlns:p14="http://schemas.microsoft.com/office/powerpoint/2010/main" val="2475915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5B3B8B-E5A1-96B9-F7D5-6E71FBA4E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93CAD18-B2E1-0A11-1B2A-BBF3318E78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36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5941DA-66B0-5319-805A-CF25DB72B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Iniciativas culturales y talleres de arte que fortalecen la expresión y reconciliación simbólica. </a:t>
            </a:r>
          </a:p>
        </p:txBody>
      </p:sp>
    </p:spTree>
    <p:extLst>
      <p:ext uri="{BB962C8B-B14F-4D97-AF65-F5344CB8AC3E}">
        <p14:creationId xmlns:p14="http://schemas.microsoft.com/office/powerpoint/2010/main" val="2600121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2DCE60-2E49-D121-87C5-1D376805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Reflexión: Políticas de Bogotá en educación inclusiva y construcción de paz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Download">
            <a:hlinkClick r:id="" action="ppaction://media"/>
            <a:extLst>
              <a:ext uri="{FF2B5EF4-FFF2-40B4-BE49-F238E27FC236}">
                <a16:creationId xmlns:a16="http://schemas.microsoft.com/office/drawing/2014/main" id="{015212A3-55FE-537E-DF6D-4E5175DB07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0220" b="22638"/>
          <a:stretch>
            <a:fillRect/>
          </a:stretch>
        </p:blipFill>
        <p:spPr>
          <a:xfrm>
            <a:off x="5545251" y="231111"/>
            <a:ext cx="6050547" cy="61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9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8C4DFD-C4D3-B30D-2275-E213430F3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896" y="2766218"/>
            <a:ext cx="3930445" cy="1325563"/>
          </a:xfrm>
        </p:spPr>
        <p:txBody>
          <a:bodyPr>
            <a:normAutofit fontScale="90000"/>
          </a:bodyPr>
          <a:lstStyle/>
          <a:p>
            <a:r>
              <a:rPr lang="es-ES"/>
              <a:t>Imaginación, creación y reconciliación </a:t>
            </a:r>
            <a:endParaRPr lang="es-CO" dirty="0"/>
          </a:p>
        </p:txBody>
      </p:sp>
      <p:pic>
        <p:nvPicPr>
          <p:cNvPr id="6" name="Imagen 5">
            <a:hlinkClick r:id="rId2" action="ppaction://hlinkfile"/>
            <a:extLst>
              <a:ext uri="{FF2B5EF4-FFF2-40B4-BE49-F238E27FC236}">
                <a16:creationId xmlns:a16="http://schemas.microsoft.com/office/drawing/2014/main" id="{DA7AEB91-4310-F5B1-BBFA-D97DAD344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879" y="265780"/>
            <a:ext cx="3886742" cy="65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36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8C4DFD-C4D3-B30D-2275-E213430F3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896" y="2766218"/>
            <a:ext cx="3930445" cy="1325563"/>
          </a:xfrm>
        </p:spPr>
        <p:txBody>
          <a:bodyPr>
            <a:normAutofit fontScale="90000"/>
          </a:bodyPr>
          <a:lstStyle/>
          <a:p>
            <a:r>
              <a:rPr lang="es-ES"/>
              <a:t>Imaginación, creación y reconciliación </a:t>
            </a:r>
            <a:endParaRPr lang="es-CO" dirty="0"/>
          </a:p>
        </p:txBody>
      </p:sp>
      <p:pic>
        <p:nvPicPr>
          <p:cNvPr id="4" name="Elementos multimedia en línea 3" title="Just Dance + Feel so close">
            <a:hlinkClick r:id="" action="ppaction://media"/>
            <a:extLst>
              <a:ext uri="{FF2B5EF4-FFF2-40B4-BE49-F238E27FC236}">
                <a16:creationId xmlns:a16="http://schemas.microsoft.com/office/drawing/2014/main" id="{AA3C159D-6AB3-B452-7BFC-CF8A6FADA9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 l="33236" r="33346"/>
          <a:stretch>
            <a:fillRect/>
          </a:stretch>
        </p:blipFill>
        <p:spPr>
          <a:xfrm>
            <a:off x="6310365" y="0"/>
            <a:ext cx="4059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0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E15313-10C0-210E-4EB5-EBE70E884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 La paz como construcción colectiva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64DE1A-A03A-6A41-A17C-F509367D7E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79" r="10178" b="-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82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143EBD-8B15-E47D-5817-4732E559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/>
              <a:t>La </a:t>
            </a:r>
            <a:r>
              <a:rPr lang="en-US" sz="3400" dirty="0" err="1"/>
              <a:t>educación</a:t>
            </a:r>
            <a:r>
              <a:rPr lang="en-US" sz="3400" dirty="0"/>
              <a:t> </a:t>
            </a:r>
            <a:r>
              <a:rPr lang="en-US" sz="3400" dirty="0" err="1"/>
              <a:t>inclusiva</a:t>
            </a:r>
            <a:r>
              <a:rPr lang="en-US" sz="3400" dirty="0"/>
              <a:t> </a:t>
            </a:r>
            <a:r>
              <a:rPr lang="en-US" sz="3400" dirty="0" err="1"/>
              <a:t>nos</a:t>
            </a:r>
            <a:r>
              <a:rPr lang="en-US" sz="3400" dirty="0"/>
              <a:t> </a:t>
            </a:r>
            <a:r>
              <a:rPr lang="en-US" sz="3400" dirty="0" err="1"/>
              <a:t>recuerda</a:t>
            </a:r>
            <a:r>
              <a:rPr lang="en-US" sz="3400" dirty="0"/>
              <a:t> </a:t>
            </a:r>
            <a:r>
              <a:rPr lang="en-US" sz="3400" dirty="0" err="1"/>
              <a:t>que</a:t>
            </a:r>
            <a:r>
              <a:rPr lang="en-US" sz="3400" dirty="0"/>
              <a:t> </a:t>
            </a:r>
            <a:r>
              <a:rPr lang="en-US" sz="3400" dirty="0" err="1"/>
              <a:t>todos</a:t>
            </a:r>
            <a:r>
              <a:rPr lang="en-US" sz="3400" dirty="0"/>
              <a:t> </a:t>
            </a:r>
            <a:r>
              <a:rPr lang="en-US" sz="3400" dirty="0" err="1"/>
              <a:t>tenemos</a:t>
            </a:r>
            <a:r>
              <a:rPr lang="en-US" sz="3400" dirty="0"/>
              <a:t> un </a:t>
            </a:r>
            <a:r>
              <a:rPr lang="en-US" sz="3400" dirty="0" err="1"/>
              <a:t>lugar</a:t>
            </a:r>
            <a:r>
              <a:rPr lang="en-US" sz="3400" dirty="0"/>
              <a:t> </a:t>
            </a:r>
            <a:r>
              <a:rPr lang="en-US" sz="3400" dirty="0" err="1"/>
              <a:t>en</a:t>
            </a:r>
            <a:r>
              <a:rPr lang="en-US" sz="3400" dirty="0"/>
              <a:t> </a:t>
            </a:r>
            <a:r>
              <a:rPr lang="en-US" sz="3400" dirty="0" err="1"/>
              <a:t>el</a:t>
            </a:r>
            <a:r>
              <a:rPr lang="en-US" sz="3400" dirty="0"/>
              <a:t> </a:t>
            </a:r>
            <a:r>
              <a:rPr lang="en-US" sz="3400" dirty="0" err="1"/>
              <a:t>escenario</a:t>
            </a:r>
            <a:r>
              <a:rPr lang="en-US" sz="3400" dirty="0"/>
              <a:t> de la </a:t>
            </a:r>
            <a:r>
              <a:rPr lang="en-US" sz="3400" dirty="0" err="1"/>
              <a:t>vida</a:t>
            </a:r>
            <a:r>
              <a:rPr lang="en-US" sz="3400" dirty="0"/>
              <a:t>, y </a:t>
            </a:r>
            <a:r>
              <a:rPr lang="en-US" sz="3400" dirty="0" err="1"/>
              <a:t>que</a:t>
            </a:r>
            <a:r>
              <a:rPr lang="en-US" sz="3400" dirty="0"/>
              <a:t> al </a:t>
            </a:r>
            <a:r>
              <a:rPr lang="en-US" sz="3400" dirty="0" err="1"/>
              <a:t>reconocer</a:t>
            </a:r>
            <a:r>
              <a:rPr lang="en-US" sz="3400" dirty="0"/>
              <a:t> la </a:t>
            </a:r>
            <a:r>
              <a:rPr lang="en-US" sz="3400" dirty="0" err="1"/>
              <a:t>diversidad</a:t>
            </a:r>
            <a:r>
              <a:rPr lang="en-US" sz="3400" dirty="0"/>
              <a:t> </a:t>
            </a:r>
            <a:r>
              <a:rPr lang="en-US" sz="3400" dirty="0" err="1"/>
              <a:t>sembramos</a:t>
            </a:r>
            <a:r>
              <a:rPr lang="en-US" sz="3400" dirty="0"/>
              <a:t> </a:t>
            </a:r>
            <a:r>
              <a:rPr lang="en-US" sz="3400" dirty="0" err="1"/>
              <a:t>paz</a:t>
            </a:r>
            <a:r>
              <a:rPr lang="en-US" sz="3400" dirty="0"/>
              <a:t> no solo para hoy, </a:t>
            </a:r>
            <a:r>
              <a:rPr lang="en-US" sz="3400" dirty="0" err="1"/>
              <a:t>sino</a:t>
            </a:r>
            <a:r>
              <a:rPr lang="en-US" sz="3400" dirty="0"/>
              <a:t> para las </a:t>
            </a:r>
            <a:r>
              <a:rPr lang="en-US" sz="3400" dirty="0" err="1"/>
              <a:t>generaciones</a:t>
            </a:r>
            <a:r>
              <a:rPr lang="en-US" sz="3400" dirty="0"/>
              <a:t> </a:t>
            </a:r>
            <a:r>
              <a:rPr lang="en-US" sz="3400" dirty="0" err="1"/>
              <a:t>que</a:t>
            </a:r>
            <a:r>
              <a:rPr lang="en-US" sz="3400" dirty="0"/>
              <a:t> </a:t>
            </a:r>
            <a:r>
              <a:rPr lang="en-US" sz="3400" dirty="0" err="1"/>
              <a:t>vienen</a:t>
            </a:r>
            <a:r>
              <a:rPr lang="en-US" sz="3400" dirty="0"/>
              <a:t>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FE61A5-F637-8E69-F7BF-FAD53CE760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39" r="1355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564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DEE49F0-7C39-D33B-CA0D-22472603D6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36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BE6383-FCCE-6C30-B538-221EA56FE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08413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8EE90EF-0C8E-8865-DAF6-2903960A97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347" b="1"/>
          <a:stretch>
            <a:fillRect/>
          </a:stretch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22D3990-546F-E5AD-6CC0-1D7DFBDA69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664" r="16975" b="2"/>
          <a:stretch>
            <a:fillRect/>
          </a:stretch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230AAD-C6DB-307F-48AA-17DFE51478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1" b="13517"/>
          <a:stretch>
            <a:fillRect/>
          </a:stretch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65" name="Freeform: Shape 64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7" name="Freeform: Shape 66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5F45F5-7429-BB4D-D24B-3591FBC9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Arte y Paz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HIMNO A LA ALEGRIA">
            <a:hlinkClick r:id="" action="ppaction://media"/>
            <a:extLst>
              <a:ext uri="{FF2B5EF4-FFF2-40B4-BE49-F238E27FC236}">
                <a16:creationId xmlns:a16="http://schemas.microsoft.com/office/drawing/2014/main" id="{C60ABE1B-477E-5D9C-1267-E58A5A86C1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8" end="274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7681" y="53023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3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0A2B7F3-65A0-4CC5-8310-3252C59E0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35CE6E6-1B5A-ECBA-7F15-C9B6DBC74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50" y="4282006"/>
            <a:ext cx="10515600" cy="11326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/>
              <a:t>“la educación o funciona como instrumento… o se convierte en práctica de la libertad”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A17743-981E-4BC2-F428-3365535652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7" r="1" b="2607"/>
          <a:stretch>
            <a:fillRect/>
          </a:stretch>
        </p:blipFill>
        <p:spPr>
          <a:xfrm>
            <a:off x="1420261" y="304800"/>
            <a:ext cx="9392179" cy="3672406"/>
          </a:xfrm>
          <a:custGeom>
            <a:avLst/>
            <a:gdLst/>
            <a:ahLst/>
            <a:cxnLst/>
            <a:rect l="l" t="t" r="r" b="b"/>
            <a:pathLst>
              <a:path w="9392179" h="3672406">
                <a:moveTo>
                  <a:pt x="8328426" y="0"/>
                </a:moveTo>
                <a:cubicBezTo>
                  <a:pt x="8306669" y="212063"/>
                  <a:pt x="8209966" y="234386"/>
                  <a:pt x="8156780" y="365530"/>
                </a:cubicBezTo>
                <a:cubicBezTo>
                  <a:pt x="8193044" y="376692"/>
                  <a:pt x="8224472" y="390643"/>
                  <a:pt x="8255900" y="396224"/>
                </a:cubicBezTo>
                <a:cubicBezTo>
                  <a:pt x="8379195" y="424127"/>
                  <a:pt x="8497654" y="496675"/>
                  <a:pt x="8608861" y="619448"/>
                </a:cubicBezTo>
                <a:cubicBezTo>
                  <a:pt x="8693475" y="711528"/>
                  <a:pt x="8785341" y="750593"/>
                  <a:pt x="8877208" y="756173"/>
                </a:cubicBezTo>
                <a:cubicBezTo>
                  <a:pt x="8923141" y="758964"/>
                  <a:pt x="8971492" y="761754"/>
                  <a:pt x="9012590" y="795238"/>
                </a:cubicBezTo>
                <a:cubicBezTo>
                  <a:pt x="9053688" y="828721"/>
                  <a:pt x="9133466" y="814770"/>
                  <a:pt x="9106875" y="996140"/>
                </a:cubicBezTo>
                <a:cubicBezTo>
                  <a:pt x="9210828" y="1068688"/>
                  <a:pt x="9167313" y="1283542"/>
                  <a:pt x="9215663" y="1417476"/>
                </a:cubicBezTo>
                <a:cubicBezTo>
                  <a:pt x="9268849" y="1565363"/>
                  <a:pt x="9300277" y="1746734"/>
                  <a:pt x="9370386" y="1872297"/>
                </a:cubicBezTo>
                <a:cubicBezTo>
                  <a:pt x="9396979" y="1916942"/>
                  <a:pt x="9396979" y="1967168"/>
                  <a:pt x="9382473" y="2014603"/>
                </a:cubicBezTo>
                <a:cubicBezTo>
                  <a:pt x="9355881" y="2115054"/>
                  <a:pt x="9322035" y="2201554"/>
                  <a:pt x="9276102" y="2268521"/>
                </a:cubicBezTo>
                <a:cubicBezTo>
                  <a:pt x="9106875" y="2514068"/>
                  <a:pt x="8932811" y="2756825"/>
                  <a:pt x="8746660" y="2949356"/>
                </a:cubicBezTo>
                <a:cubicBezTo>
                  <a:pt x="8536335" y="3169790"/>
                  <a:pt x="8304251" y="3289774"/>
                  <a:pt x="8069749" y="3384644"/>
                </a:cubicBezTo>
                <a:cubicBezTo>
                  <a:pt x="7624922" y="3566014"/>
                  <a:pt x="7172842" y="3632982"/>
                  <a:pt x="6713509" y="3649724"/>
                </a:cubicBezTo>
                <a:cubicBezTo>
                  <a:pt x="6406482" y="3660885"/>
                  <a:pt x="6101872" y="3674836"/>
                  <a:pt x="5794844" y="3672046"/>
                </a:cubicBezTo>
                <a:cubicBezTo>
                  <a:pt x="5526498" y="3669256"/>
                  <a:pt x="5258151" y="3638562"/>
                  <a:pt x="4987387" y="3599498"/>
                </a:cubicBezTo>
                <a:cubicBezTo>
                  <a:pt x="4636843" y="3546482"/>
                  <a:pt x="3362799" y="3312096"/>
                  <a:pt x="2920390" y="3220016"/>
                </a:cubicBezTo>
                <a:cubicBezTo>
                  <a:pt x="2702811" y="3175371"/>
                  <a:pt x="1498875" y="2762406"/>
                  <a:pt x="1472282" y="2695438"/>
                </a:cubicBezTo>
                <a:cubicBezTo>
                  <a:pt x="1554478" y="2650793"/>
                  <a:pt x="1634257" y="2728922"/>
                  <a:pt x="1721289" y="2681487"/>
                </a:cubicBezTo>
                <a:cubicBezTo>
                  <a:pt x="1571401" y="2578245"/>
                  <a:pt x="1399756" y="2625681"/>
                  <a:pt x="1257121" y="2555923"/>
                </a:cubicBezTo>
                <a:cubicBezTo>
                  <a:pt x="1259538" y="2488955"/>
                  <a:pt x="1322394" y="2508488"/>
                  <a:pt x="1332064" y="2463843"/>
                </a:cubicBezTo>
                <a:cubicBezTo>
                  <a:pt x="1061300" y="2335488"/>
                  <a:pt x="759108" y="2341069"/>
                  <a:pt x="483508" y="2229457"/>
                </a:cubicBezTo>
                <a:cubicBezTo>
                  <a:pt x="734932" y="2184812"/>
                  <a:pt x="981521" y="2232247"/>
                  <a:pt x="1235363" y="2240618"/>
                </a:cubicBezTo>
                <a:cubicBezTo>
                  <a:pt x="1211188" y="2182021"/>
                  <a:pt x="1167672" y="2187602"/>
                  <a:pt x="1138662" y="2168069"/>
                </a:cubicBezTo>
                <a:cubicBezTo>
                  <a:pt x="1099981" y="2142957"/>
                  <a:pt x="1068553" y="2120635"/>
                  <a:pt x="1092728" y="2056458"/>
                </a:cubicBezTo>
                <a:cubicBezTo>
                  <a:pt x="1116903" y="1995071"/>
                  <a:pt x="1085475" y="1978329"/>
                  <a:pt x="1039542" y="1956007"/>
                </a:cubicBezTo>
                <a:cubicBezTo>
                  <a:pt x="923501" y="1894620"/>
                  <a:pt x="795371" y="1914152"/>
                  <a:pt x="674494" y="1894620"/>
                </a:cubicBezTo>
                <a:cubicBezTo>
                  <a:pt x="618891" y="1886249"/>
                  <a:pt x="529441" y="1900200"/>
                  <a:pt x="514936" y="1852765"/>
                </a:cubicBezTo>
                <a:cubicBezTo>
                  <a:pt x="464168" y="1699298"/>
                  <a:pt x="362631" y="1743943"/>
                  <a:pt x="268347" y="1735572"/>
                </a:cubicBezTo>
                <a:cubicBezTo>
                  <a:pt x="171646" y="1727201"/>
                  <a:pt x="152305" y="1657444"/>
                  <a:pt x="200656" y="1529089"/>
                </a:cubicBezTo>
                <a:cubicBezTo>
                  <a:pt x="149887" y="1467702"/>
                  <a:pt x="65273" y="1537459"/>
                  <a:pt x="0" y="1453750"/>
                </a:cubicBezTo>
                <a:cubicBezTo>
                  <a:pt x="502848" y="1411896"/>
                  <a:pt x="993609" y="1450960"/>
                  <a:pt x="1479534" y="1330977"/>
                </a:cubicBezTo>
                <a:cubicBezTo>
                  <a:pt x="1324812" y="1336557"/>
                  <a:pt x="1172507" y="1286332"/>
                  <a:pt x="1017784" y="1317025"/>
                </a:cubicBezTo>
                <a:cubicBezTo>
                  <a:pt x="993609" y="1322606"/>
                  <a:pt x="964599" y="1317025"/>
                  <a:pt x="940423" y="1311445"/>
                </a:cubicBezTo>
                <a:cubicBezTo>
                  <a:pt x="913830" y="1305864"/>
                  <a:pt x="889655" y="1294703"/>
                  <a:pt x="889655" y="1255638"/>
                </a:cubicBezTo>
                <a:cubicBezTo>
                  <a:pt x="889655" y="1227735"/>
                  <a:pt x="908995" y="1213784"/>
                  <a:pt x="928335" y="1202623"/>
                </a:cubicBezTo>
                <a:cubicBezTo>
                  <a:pt x="981521" y="1171929"/>
                  <a:pt x="1039542" y="1163558"/>
                  <a:pt x="1092728" y="1194252"/>
                </a:cubicBezTo>
                <a:cubicBezTo>
                  <a:pt x="1153167" y="1227735"/>
                  <a:pt x="1201518" y="1219364"/>
                  <a:pt x="1247451" y="1160768"/>
                </a:cubicBezTo>
                <a:cubicBezTo>
                  <a:pt x="1307889" y="1085430"/>
                  <a:pt x="1394920" y="1113333"/>
                  <a:pt x="1467447" y="1088220"/>
                </a:cubicBezTo>
                <a:cubicBezTo>
                  <a:pt x="1547226" y="1063107"/>
                  <a:pt x="1631840" y="1077059"/>
                  <a:pt x="1735794" y="1032414"/>
                </a:cubicBezTo>
                <a:cubicBezTo>
                  <a:pt x="1559313" y="982188"/>
                  <a:pt x="1397338" y="1057527"/>
                  <a:pt x="1218440" y="1007301"/>
                </a:cubicBezTo>
                <a:cubicBezTo>
                  <a:pt x="1290966" y="937543"/>
                  <a:pt x="1356240" y="957076"/>
                  <a:pt x="1416678" y="945914"/>
                </a:cubicBezTo>
                <a:cubicBezTo>
                  <a:pt x="1489204" y="931963"/>
                  <a:pt x="1561731" y="929172"/>
                  <a:pt x="1634257" y="915221"/>
                </a:cubicBezTo>
                <a:cubicBezTo>
                  <a:pt x="1701949" y="904060"/>
                  <a:pt x="1767223" y="884528"/>
                  <a:pt x="1834914" y="873366"/>
                </a:cubicBezTo>
                <a:cubicBezTo>
                  <a:pt x="1900187" y="862205"/>
                  <a:pt x="1967878" y="876157"/>
                  <a:pt x="2028317" y="814770"/>
                </a:cubicBezTo>
                <a:cubicBezTo>
                  <a:pt x="1863924" y="691996"/>
                  <a:pt x="1677773" y="750593"/>
                  <a:pt x="1484370" y="719899"/>
                </a:cubicBezTo>
                <a:cubicBezTo>
                  <a:pt x="1535138" y="661303"/>
                  <a:pt x="1588324" y="672464"/>
                  <a:pt x="1631840" y="655722"/>
                </a:cubicBezTo>
                <a:cubicBezTo>
                  <a:pt x="1651180" y="650142"/>
                  <a:pt x="1675355" y="650142"/>
                  <a:pt x="1682608" y="622239"/>
                </a:cubicBezTo>
                <a:cubicBezTo>
                  <a:pt x="1692278" y="585965"/>
                  <a:pt x="1670520" y="563642"/>
                  <a:pt x="1646344" y="552481"/>
                </a:cubicBezTo>
                <a:cubicBezTo>
                  <a:pt x="1537556" y="499465"/>
                  <a:pt x="1421514" y="471562"/>
                  <a:pt x="1305472" y="443659"/>
                </a:cubicBezTo>
                <a:cubicBezTo>
                  <a:pt x="1240198" y="429707"/>
                  <a:pt x="1170090" y="438078"/>
                  <a:pt x="1112068" y="393433"/>
                </a:cubicBezTo>
                <a:cubicBezTo>
                  <a:pt x="1324812" y="200902"/>
                  <a:pt x="1561731" y="237176"/>
                  <a:pt x="1801068" y="248337"/>
                </a:cubicBezTo>
                <a:cubicBezTo>
                  <a:pt x="2190293" y="265079"/>
                  <a:pt x="2579516" y="281821"/>
                  <a:pt x="2971158" y="253918"/>
                </a:cubicBezTo>
                <a:cubicBezTo>
                  <a:pt x="3287854" y="200902"/>
                  <a:pt x="3609388" y="195322"/>
                  <a:pt x="3930923" y="175789"/>
                </a:cubicBezTo>
                <a:cubicBezTo>
                  <a:pt x="4283882" y="150677"/>
                  <a:pt x="4641678" y="170209"/>
                  <a:pt x="4997057" y="172999"/>
                </a:cubicBezTo>
                <a:cubicBezTo>
                  <a:pt x="5253316" y="175789"/>
                  <a:pt x="5511992" y="200902"/>
                  <a:pt x="5768252" y="178580"/>
                </a:cubicBezTo>
                <a:cubicBezTo>
                  <a:pt x="6068027" y="153467"/>
                  <a:pt x="6372637" y="172999"/>
                  <a:pt x="6674829" y="164628"/>
                </a:cubicBezTo>
                <a:cubicBezTo>
                  <a:pt x="6810212" y="161838"/>
                  <a:pt x="6945593" y="139515"/>
                  <a:pt x="7080976" y="122774"/>
                </a:cubicBezTo>
                <a:cubicBezTo>
                  <a:pt x="7334817" y="89290"/>
                  <a:pt x="7591076" y="44645"/>
                  <a:pt x="7847336" y="58596"/>
                </a:cubicBezTo>
                <a:cubicBezTo>
                  <a:pt x="8006894" y="66967"/>
                  <a:pt x="8164034" y="66967"/>
                  <a:pt x="832842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2381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DC28E7-B09C-5323-01A5-84AF87CB7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4">
            <a:extLst>
              <a:ext uri="{FF2B5EF4-FFF2-40B4-BE49-F238E27FC236}">
                <a16:creationId xmlns:a16="http://schemas.microsoft.com/office/drawing/2014/main" id="{9542D71C-0499-C5A8-3746-370C4228D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C6C657-6DA0-B328-8FB1-68B085672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B3997B-BBB3-1F1D-3D9D-4656D7629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6402" y="170309"/>
            <a:ext cx="2514948" cy="2174333"/>
            <a:chOff x="-305" y="-4155"/>
            <a:chExt cx="2514948" cy="217433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BE0DAE7-F716-B613-2DEE-5660CBD29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9753089-0F1D-C88C-E4D4-985D2482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F229F1C-AE6E-CD5F-363F-DE52A0550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E7CF630-1649-B247-5D04-1C429F1C0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ED1236-353C-EB60-1859-8D11B76DB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130554" y="4560733"/>
            <a:ext cx="3061445" cy="2297266"/>
            <a:chOff x="-305" y="-1"/>
            <a:chExt cx="3832880" cy="2876136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E5AC422-D7E3-B00C-103F-4156C9C41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9A2D400-4918-3453-809F-3D8D8B791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2197A35-E684-E1B2-3E62-E2374DCEA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3937882-90A4-31CE-B8DA-19BD67B19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19F46139-34A8-0538-7F8A-DDFA5B2B6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754" b="27471"/>
          <a:stretch>
            <a:fillRect/>
          </a:stretch>
        </p:blipFill>
        <p:spPr>
          <a:xfrm>
            <a:off x="984411" y="1840108"/>
            <a:ext cx="10600351" cy="400424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0199838-CBD7-68C6-6FBE-904EDDACBEB4}"/>
              </a:ext>
            </a:extLst>
          </p:cNvPr>
          <p:cNvSpPr txBox="1"/>
          <p:nvPr/>
        </p:nvSpPr>
        <p:spPr>
          <a:xfrm>
            <a:off x="2913351" y="559826"/>
            <a:ext cx="6742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/>
              <a:t>Recorrido histórico de la discapacidad en Colombia </a:t>
            </a:r>
            <a:endParaRPr lang="es-CO" sz="3600" b="1" dirty="0"/>
          </a:p>
        </p:txBody>
      </p:sp>
    </p:spTree>
    <p:extLst>
      <p:ext uri="{BB962C8B-B14F-4D97-AF65-F5344CB8AC3E}">
        <p14:creationId xmlns:p14="http://schemas.microsoft.com/office/powerpoint/2010/main" val="446570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0A2B7F3-65A0-4CC5-8310-3252C59E0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83902E-1256-5776-A8B5-8F10250EA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0725"/>
            <a:ext cx="10515600" cy="11326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 err="1"/>
              <a:t>Discapacidad</a:t>
            </a:r>
            <a:r>
              <a:rPr lang="en-US" sz="4400" dirty="0"/>
              <a:t> </a:t>
            </a:r>
            <a:r>
              <a:rPr lang="en-US" sz="4400" dirty="0" err="1"/>
              <a:t>en</a:t>
            </a:r>
            <a:r>
              <a:rPr lang="en-US" sz="4400" dirty="0"/>
              <a:t> </a:t>
            </a:r>
            <a:r>
              <a:rPr lang="en-US" sz="4400" dirty="0" err="1"/>
              <a:t>situación</a:t>
            </a:r>
            <a:r>
              <a:rPr lang="en-US" sz="4400" dirty="0"/>
              <a:t> de </a:t>
            </a:r>
            <a:r>
              <a:rPr lang="en-US" sz="4400" dirty="0" err="1"/>
              <a:t>calle</a:t>
            </a:r>
            <a:endParaRPr lang="en-US" sz="4400" dirty="0"/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BC82BFEC-1A2F-09B6-F37D-CFE0515F46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4622" r="-2" b="36277"/>
          <a:stretch>
            <a:fillRect/>
          </a:stretch>
        </p:blipFill>
        <p:spPr>
          <a:xfrm>
            <a:off x="1420261" y="304800"/>
            <a:ext cx="9392179" cy="3672406"/>
          </a:xfrm>
          <a:custGeom>
            <a:avLst/>
            <a:gdLst/>
            <a:ahLst/>
            <a:cxnLst/>
            <a:rect l="l" t="t" r="r" b="b"/>
            <a:pathLst>
              <a:path w="9392179" h="3672406">
                <a:moveTo>
                  <a:pt x="8328426" y="0"/>
                </a:moveTo>
                <a:cubicBezTo>
                  <a:pt x="8306669" y="212063"/>
                  <a:pt x="8209966" y="234386"/>
                  <a:pt x="8156780" y="365530"/>
                </a:cubicBezTo>
                <a:cubicBezTo>
                  <a:pt x="8193044" y="376692"/>
                  <a:pt x="8224472" y="390643"/>
                  <a:pt x="8255900" y="396224"/>
                </a:cubicBezTo>
                <a:cubicBezTo>
                  <a:pt x="8379195" y="424127"/>
                  <a:pt x="8497654" y="496675"/>
                  <a:pt x="8608861" y="619448"/>
                </a:cubicBezTo>
                <a:cubicBezTo>
                  <a:pt x="8693475" y="711528"/>
                  <a:pt x="8785341" y="750593"/>
                  <a:pt x="8877208" y="756173"/>
                </a:cubicBezTo>
                <a:cubicBezTo>
                  <a:pt x="8923141" y="758964"/>
                  <a:pt x="8971492" y="761754"/>
                  <a:pt x="9012590" y="795238"/>
                </a:cubicBezTo>
                <a:cubicBezTo>
                  <a:pt x="9053688" y="828721"/>
                  <a:pt x="9133466" y="814770"/>
                  <a:pt x="9106875" y="996140"/>
                </a:cubicBezTo>
                <a:cubicBezTo>
                  <a:pt x="9210828" y="1068688"/>
                  <a:pt x="9167313" y="1283542"/>
                  <a:pt x="9215663" y="1417476"/>
                </a:cubicBezTo>
                <a:cubicBezTo>
                  <a:pt x="9268849" y="1565363"/>
                  <a:pt x="9300277" y="1746734"/>
                  <a:pt x="9370386" y="1872297"/>
                </a:cubicBezTo>
                <a:cubicBezTo>
                  <a:pt x="9396979" y="1916942"/>
                  <a:pt x="9396979" y="1967168"/>
                  <a:pt x="9382473" y="2014603"/>
                </a:cubicBezTo>
                <a:cubicBezTo>
                  <a:pt x="9355881" y="2115054"/>
                  <a:pt x="9322035" y="2201554"/>
                  <a:pt x="9276102" y="2268521"/>
                </a:cubicBezTo>
                <a:cubicBezTo>
                  <a:pt x="9106875" y="2514068"/>
                  <a:pt x="8932811" y="2756825"/>
                  <a:pt x="8746660" y="2949356"/>
                </a:cubicBezTo>
                <a:cubicBezTo>
                  <a:pt x="8536335" y="3169790"/>
                  <a:pt x="8304251" y="3289774"/>
                  <a:pt x="8069749" y="3384644"/>
                </a:cubicBezTo>
                <a:cubicBezTo>
                  <a:pt x="7624922" y="3566014"/>
                  <a:pt x="7172842" y="3632982"/>
                  <a:pt x="6713509" y="3649724"/>
                </a:cubicBezTo>
                <a:cubicBezTo>
                  <a:pt x="6406482" y="3660885"/>
                  <a:pt x="6101872" y="3674836"/>
                  <a:pt x="5794844" y="3672046"/>
                </a:cubicBezTo>
                <a:cubicBezTo>
                  <a:pt x="5526498" y="3669256"/>
                  <a:pt x="5258151" y="3638562"/>
                  <a:pt x="4987387" y="3599498"/>
                </a:cubicBezTo>
                <a:cubicBezTo>
                  <a:pt x="4636843" y="3546482"/>
                  <a:pt x="3362799" y="3312096"/>
                  <a:pt x="2920390" y="3220016"/>
                </a:cubicBezTo>
                <a:cubicBezTo>
                  <a:pt x="2702811" y="3175371"/>
                  <a:pt x="1498875" y="2762406"/>
                  <a:pt x="1472282" y="2695438"/>
                </a:cubicBezTo>
                <a:cubicBezTo>
                  <a:pt x="1554478" y="2650793"/>
                  <a:pt x="1634257" y="2728922"/>
                  <a:pt x="1721289" y="2681487"/>
                </a:cubicBezTo>
                <a:cubicBezTo>
                  <a:pt x="1571401" y="2578245"/>
                  <a:pt x="1399756" y="2625681"/>
                  <a:pt x="1257121" y="2555923"/>
                </a:cubicBezTo>
                <a:cubicBezTo>
                  <a:pt x="1259538" y="2488955"/>
                  <a:pt x="1322394" y="2508488"/>
                  <a:pt x="1332064" y="2463843"/>
                </a:cubicBezTo>
                <a:cubicBezTo>
                  <a:pt x="1061300" y="2335488"/>
                  <a:pt x="759108" y="2341069"/>
                  <a:pt x="483508" y="2229457"/>
                </a:cubicBezTo>
                <a:cubicBezTo>
                  <a:pt x="734932" y="2184812"/>
                  <a:pt x="981521" y="2232247"/>
                  <a:pt x="1235363" y="2240618"/>
                </a:cubicBezTo>
                <a:cubicBezTo>
                  <a:pt x="1211188" y="2182021"/>
                  <a:pt x="1167672" y="2187602"/>
                  <a:pt x="1138662" y="2168069"/>
                </a:cubicBezTo>
                <a:cubicBezTo>
                  <a:pt x="1099981" y="2142957"/>
                  <a:pt x="1068553" y="2120635"/>
                  <a:pt x="1092728" y="2056458"/>
                </a:cubicBezTo>
                <a:cubicBezTo>
                  <a:pt x="1116903" y="1995071"/>
                  <a:pt x="1085475" y="1978329"/>
                  <a:pt x="1039542" y="1956007"/>
                </a:cubicBezTo>
                <a:cubicBezTo>
                  <a:pt x="923501" y="1894620"/>
                  <a:pt x="795371" y="1914152"/>
                  <a:pt x="674494" y="1894620"/>
                </a:cubicBezTo>
                <a:cubicBezTo>
                  <a:pt x="618891" y="1886249"/>
                  <a:pt x="529441" y="1900200"/>
                  <a:pt x="514936" y="1852765"/>
                </a:cubicBezTo>
                <a:cubicBezTo>
                  <a:pt x="464168" y="1699298"/>
                  <a:pt x="362631" y="1743943"/>
                  <a:pt x="268347" y="1735572"/>
                </a:cubicBezTo>
                <a:cubicBezTo>
                  <a:pt x="171646" y="1727201"/>
                  <a:pt x="152305" y="1657444"/>
                  <a:pt x="200656" y="1529089"/>
                </a:cubicBezTo>
                <a:cubicBezTo>
                  <a:pt x="149887" y="1467702"/>
                  <a:pt x="65273" y="1537459"/>
                  <a:pt x="0" y="1453750"/>
                </a:cubicBezTo>
                <a:cubicBezTo>
                  <a:pt x="502848" y="1411896"/>
                  <a:pt x="993609" y="1450960"/>
                  <a:pt x="1479534" y="1330977"/>
                </a:cubicBezTo>
                <a:cubicBezTo>
                  <a:pt x="1324812" y="1336557"/>
                  <a:pt x="1172507" y="1286332"/>
                  <a:pt x="1017784" y="1317025"/>
                </a:cubicBezTo>
                <a:cubicBezTo>
                  <a:pt x="993609" y="1322606"/>
                  <a:pt x="964599" y="1317025"/>
                  <a:pt x="940423" y="1311445"/>
                </a:cubicBezTo>
                <a:cubicBezTo>
                  <a:pt x="913830" y="1305864"/>
                  <a:pt x="889655" y="1294703"/>
                  <a:pt x="889655" y="1255638"/>
                </a:cubicBezTo>
                <a:cubicBezTo>
                  <a:pt x="889655" y="1227735"/>
                  <a:pt x="908995" y="1213784"/>
                  <a:pt x="928335" y="1202623"/>
                </a:cubicBezTo>
                <a:cubicBezTo>
                  <a:pt x="981521" y="1171929"/>
                  <a:pt x="1039542" y="1163558"/>
                  <a:pt x="1092728" y="1194252"/>
                </a:cubicBezTo>
                <a:cubicBezTo>
                  <a:pt x="1153167" y="1227735"/>
                  <a:pt x="1201518" y="1219364"/>
                  <a:pt x="1247451" y="1160768"/>
                </a:cubicBezTo>
                <a:cubicBezTo>
                  <a:pt x="1307889" y="1085430"/>
                  <a:pt x="1394920" y="1113333"/>
                  <a:pt x="1467447" y="1088220"/>
                </a:cubicBezTo>
                <a:cubicBezTo>
                  <a:pt x="1547226" y="1063107"/>
                  <a:pt x="1631840" y="1077059"/>
                  <a:pt x="1735794" y="1032414"/>
                </a:cubicBezTo>
                <a:cubicBezTo>
                  <a:pt x="1559313" y="982188"/>
                  <a:pt x="1397338" y="1057527"/>
                  <a:pt x="1218440" y="1007301"/>
                </a:cubicBezTo>
                <a:cubicBezTo>
                  <a:pt x="1290966" y="937543"/>
                  <a:pt x="1356240" y="957076"/>
                  <a:pt x="1416678" y="945914"/>
                </a:cubicBezTo>
                <a:cubicBezTo>
                  <a:pt x="1489204" y="931963"/>
                  <a:pt x="1561731" y="929172"/>
                  <a:pt x="1634257" y="915221"/>
                </a:cubicBezTo>
                <a:cubicBezTo>
                  <a:pt x="1701949" y="904060"/>
                  <a:pt x="1767223" y="884528"/>
                  <a:pt x="1834914" y="873366"/>
                </a:cubicBezTo>
                <a:cubicBezTo>
                  <a:pt x="1900187" y="862205"/>
                  <a:pt x="1967878" y="876157"/>
                  <a:pt x="2028317" y="814770"/>
                </a:cubicBezTo>
                <a:cubicBezTo>
                  <a:pt x="1863924" y="691996"/>
                  <a:pt x="1677773" y="750593"/>
                  <a:pt x="1484370" y="719899"/>
                </a:cubicBezTo>
                <a:cubicBezTo>
                  <a:pt x="1535138" y="661303"/>
                  <a:pt x="1588324" y="672464"/>
                  <a:pt x="1631840" y="655722"/>
                </a:cubicBezTo>
                <a:cubicBezTo>
                  <a:pt x="1651180" y="650142"/>
                  <a:pt x="1675355" y="650142"/>
                  <a:pt x="1682608" y="622239"/>
                </a:cubicBezTo>
                <a:cubicBezTo>
                  <a:pt x="1692278" y="585965"/>
                  <a:pt x="1670520" y="563642"/>
                  <a:pt x="1646344" y="552481"/>
                </a:cubicBezTo>
                <a:cubicBezTo>
                  <a:pt x="1537556" y="499465"/>
                  <a:pt x="1421514" y="471562"/>
                  <a:pt x="1305472" y="443659"/>
                </a:cubicBezTo>
                <a:cubicBezTo>
                  <a:pt x="1240198" y="429707"/>
                  <a:pt x="1170090" y="438078"/>
                  <a:pt x="1112068" y="393433"/>
                </a:cubicBezTo>
                <a:cubicBezTo>
                  <a:pt x="1324812" y="200902"/>
                  <a:pt x="1561731" y="237176"/>
                  <a:pt x="1801068" y="248337"/>
                </a:cubicBezTo>
                <a:cubicBezTo>
                  <a:pt x="2190293" y="265079"/>
                  <a:pt x="2579516" y="281821"/>
                  <a:pt x="2971158" y="253918"/>
                </a:cubicBezTo>
                <a:cubicBezTo>
                  <a:pt x="3287854" y="200902"/>
                  <a:pt x="3609388" y="195322"/>
                  <a:pt x="3930923" y="175789"/>
                </a:cubicBezTo>
                <a:cubicBezTo>
                  <a:pt x="4283882" y="150677"/>
                  <a:pt x="4641678" y="170209"/>
                  <a:pt x="4997057" y="172999"/>
                </a:cubicBezTo>
                <a:cubicBezTo>
                  <a:pt x="5253316" y="175789"/>
                  <a:pt x="5511992" y="200902"/>
                  <a:pt x="5768252" y="178580"/>
                </a:cubicBezTo>
                <a:cubicBezTo>
                  <a:pt x="6068027" y="153467"/>
                  <a:pt x="6372637" y="172999"/>
                  <a:pt x="6674829" y="164628"/>
                </a:cubicBezTo>
                <a:cubicBezTo>
                  <a:pt x="6810212" y="161838"/>
                  <a:pt x="6945593" y="139515"/>
                  <a:pt x="7080976" y="122774"/>
                </a:cubicBezTo>
                <a:cubicBezTo>
                  <a:pt x="7334817" y="89290"/>
                  <a:pt x="7591076" y="44645"/>
                  <a:pt x="7847336" y="58596"/>
                </a:cubicBezTo>
                <a:cubicBezTo>
                  <a:pt x="8006894" y="66967"/>
                  <a:pt x="8164034" y="66967"/>
                  <a:pt x="832842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910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4">
            <a:extLst>
              <a:ext uri="{FF2B5EF4-FFF2-40B4-BE49-F238E27FC236}">
                <a16:creationId xmlns:a16="http://schemas.microsoft.com/office/drawing/2014/main" id="{6DBF50F6-DD88-4D9F-B7D3-79B98998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6BBDC2-6929-469E-B7C4-A03E77BF9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44E6B5-C9F5-4338-9E33-003B12373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6402" y="170309"/>
            <a:ext cx="2514948" cy="2174333"/>
            <a:chOff x="-305" y="-4155"/>
            <a:chExt cx="2514948" cy="217433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90B0F8D-9E81-4DE8-95D5-1A26E9390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30BA43A-83E9-4C67-92A6-F247FB370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F3A0CC-EBFE-405D-B0C0-27DE361ED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F2E853E-B55A-4FFD-B90E-6FB4F31BD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5939E4C1-DDF5-740E-D5E3-22CCEF31E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853" y="1713479"/>
            <a:ext cx="10555905" cy="266536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DFEDBF7-8E2C-46B8-9095-AE1D77E21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130554" y="4560733"/>
            <a:ext cx="3061445" cy="2297266"/>
            <a:chOff x="-305" y="-1"/>
            <a:chExt cx="3832880" cy="2876136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0202872-FBB0-4F11-BC49-9FB400B21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DEB2F40-D411-4D44-9638-AE0342C7F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07F7D91-A991-4196-AF73-327E04B56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78739A9-E67C-40E5-9468-0A68AEC54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5039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02E5CEE-91F4-469A-8DB0-B083D4E6D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5157C51F-089D-DB8D-2C59-98CF0D2EEE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205" b="4"/>
          <a:stretch>
            <a:fillRect/>
          </a:stretch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Imagen 3" descr="Un hombre parado de frente&#10;&#10;El contenido generado por IA puede ser incorrecto.">
            <a:extLst>
              <a:ext uri="{FF2B5EF4-FFF2-40B4-BE49-F238E27FC236}">
                <a16:creationId xmlns:a16="http://schemas.microsoft.com/office/drawing/2014/main" id="{76F7AED5-90FB-0694-9956-4AA5D2E52F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30330"/>
          <a:stretch>
            <a:fillRect/>
          </a:stretch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6" name="Imagen 5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7BCD0D13-BAD6-017F-FC60-610FC6270D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81" r="4" b="4"/>
          <a:stretch>
            <a:fillRect/>
          </a:stretch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E2AC6510-3E38-4777-B5FF-489AB2AFC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01E4E464-521F-49A9-8D9D-6F6979C45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395F77-A301-713A-CBEF-CD4AD3792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Booth y Ainscow (2011) señalan que se trata de “aumentar la participación del alumnado y reducir su exclusión”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1CD565B-6ECC-4F9F-9651-D9B02A7E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529FCD7-A898-F912-A9F0-FD8CF5AA2C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147" r="3" b="31615"/>
          <a:stretch>
            <a:fillRect/>
          </a:stretch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52DEE4C-2D60-4B27-8ABB-1D595DF08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294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44736B-0631-D527-7AA3-99AE125C5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74C198-905A-D873-DB1F-31AA5027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 “Los Procesos de pensamiento que potencian y su uso” </a:t>
            </a:r>
          </a:p>
        </p:txBody>
      </p:sp>
      <p:pic>
        <p:nvPicPr>
          <p:cNvPr id="5" name="Imagen 4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3C7C9779-6A22-6AC7-D16A-FA965BC9A3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979" b="16645"/>
          <a:stretch>
            <a:fillRect/>
          </a:stretch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2702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6435F8F-81F2-D5DD-5139-0BAF1BC2F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9" r="30201"/>
          <a:stretch>
            <a:fillRect/>
          </a:stretch>
        </p:blipFill>
        <p:spPr bwMode="auto"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77E362E-ED7C-3B44-EE6B-A7747673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07" y="5740471"/>
            <a:ext cx="7519574" cy="7522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E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El arte como herramienta de transformación </a:t>
            </a: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989B71-5A77-ECA2-5315-D3067CB50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r="5093" b="2"/>
          <a:stretch>
            <a:fillRect/>
          </a:stretch>
        </p:blipFill>
        <p:spPr bwMode="auto"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0401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210</Words>
  <Application>Microsoft Office PowerPoint</Application>
  <PresentationFormat>Panorámica</PresentationFormat>
  <Paragraphs>21</Paragraphs>
  <Slides>18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Tema de Office</vt:lpstr>
      <vt:lpstr>El arte como camino para la educación inclusiva y la construcción de paz </vt:lpstr>
      <vt:lpstr>Arte y Paz</vt:lpstr>
      <vt:lpstr>“la educación o funciona como instrumento… o se convierte en práctica de la libertad”</vt:lpstr>
      <vt:lpstr>Presentación de PowerPoint</vt:lpstr>
      <vt:lpstr>Discapacidad en situación de calle</vt:lpstr>
      <vt:lpstr>Presentación de PowerPoint</vt:lpstr>
      <vt:lpstr>Booth y Ainscow (2011) señalan que se trata de “aumentar la participación del alumnado y reducir su exclusión”</vt:lpstr>
      <vt:lpstr> “Los Procesos de pensamiento que potencian y su uso” </vt:lpstr>
      <vt:lpstr>El arte como herramienta de transformación </vt:lpstr>
      <vt:lpstr>Instrumentalización de la discapacidad en el conflicto armado</vt:lpstr>
      <vt:lpstr>Iniciativas culturales y talleres de arte que fortalecen la expresión y reconciliación simbólica. </vt:lpstr>
      <vt:lpstr>Iniciativas culturales y talleres de arte que fortalecen la expresión y reconciliación simbólica. </vt:lpstr>
      <vt:lpstr>Reflexión: Políticas de Bogotá en educación inclusiva y construcción de paz </vt:lpstr>
      <vt:lpstr>Imaginación, creación y reconciliación </vt:lpstr>
      <vt:lpstr>Imaginación, creación y reconciliación </vt:lpstr>
      <vt:lpstr> La paz como construcción colectiva </vt:lpstr>
      <vt:lpstr>La educación inclusiva nos recuerda que todos tenemos un lugar en el escenario de la vida, y que al reconocer la diversidad sembramos paz no solo para hoy, sino para las generaciones que vienen. 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HILDIANA CAROLINA SANCHEZ LEON</dc:creator>
  <cp:lastModifiedBy>HILDIANA CAROLINA SANCHEZ LEON</cp:lastModifiedBy>
  <cp:revision>8</cp:revision>
  <dcterms:created xsi:type="dcterms:W3CDTF">2025-10-26T21:08:55Z</dcterms:created>
  <dcterms:modified xsi:type="dcterms:W3CDTF">2025-10-27T04:49:06Z</dcterms:modified>
</cp:coreProperties>
</file>